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86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A995"/>
    <a:srgbClr val="74B7AD"/>
    <a:srgbClr val="73B8AD"/>
    <a:srgbClr val="13B9A3"/>
    <a:srgbClr val="13C0A9"/>
    <a:srgbClr val="158E7B"/>
    <a:srgbClr val="2C3666"/>
    <a:srgbClr val="B3AC90"/>
    <a:srgbClr val="C3BC9D"/>
    <a:srgbClr val="E1DA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 autoAdjust="0"/>
    <p:restoredTop sz="94660"/>
  </p:normalViewPr>
  <p:slideViewPr>
    <p:cSldViewPr snapToGrid="0">
      <p:cViewPr varScale="1">
        <p:scale>
          <a:sx n="74" d="100"/>
          <a:sy n="74" d="100"/>
        </p:scale>
        <p:origin x="97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19F48A3-E93D-FB13-5D3A-3DA001F5D0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3150FC04-6888-16D8-A35F-368E48B246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BC959BE7-FD42-21AB-A7D0-7C9648D52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3944-4526-4BE7-9750-E81C24FC8444}" type="datetimeFigureOut">
              <a:rPr lang="es-CO" smtClean="0"/>
              <a:t>02/02/2024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444175F8-C72F-4522-BB9A-E826A6BF2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0D328839-A246-ACD8-C3D6-0E71D7849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CB16-D494-4B74-9DD9-4AC772065F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0964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31A06C4-C341-B0DB-9835-DABC1E685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7AB93C7F-B836-291B-FBB0-6E460C01DD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F82DE08-D64B-5621-3F01-6DDCD7F24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3944-4526-4BE7-9750-E81C24FC8444}" type="datetimeFigureOut">
              <a:rPr lang="es-CO" smtClean="0"/>
              <a:t>02/02/2024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FF435328-3381-0D4E-E3A3-E34CDED5B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7551AE65-E536-5475-501A-BFBB8D1BA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CB16-D494-4B74-9DD9-4AC772065F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3604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A2025321-D0F5-A444-3AEC-0F016BC68B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85A40F98-B416-1F06-341F-92299C9BD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2A726445-62B5-B1F9-4D78-D5A8AF648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3944-4526-4BE7-9750-E81C24FC8444}" type="datetimeFigureOut">
              <a:rPr lang="es-CO" smtClean="0"/>
              <a:t>02/02/2024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EED9DA0F-6151-080B-A255-31C548139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C5E9BB7E-F98F-7033-7A39-146BFB3D9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CB16-D494-4B74-9DD9-4AC772065F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4983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2E63B8B-4EBE-FCCA-EC3F-91FD1BE33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5897E74B-2578-F556-E1F9-03556D96A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2F7D63B6-53C9-618C-ED8A-DA08697B9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3944-4526-4BE7-9750-E81C24FC8444}" type="datetimeFigureOut">
              <a:rPr lang="es-CO" smtClean="0"/>
              <a:t>02/02/2024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263598C2-4D0A-B181-B986-2D086697F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DA134466-2ADB-9570-D4F9-3CCF1928F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CB16-D494-4B74-9DD9-4AC772065F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99140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DF1B353-6A05-19DB-BC42-20CF84A21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CC35AF1A-2A87-8A7A-5B12-366970EB6B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C9045884-5EDA-EC2E-CF1E-6A6D4708E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3944-4526-4BE7-9750-E81C24FC8444}" type="datetimeFigureOut">
              <a:rPr lang="es-CO" smtClean="0"/>
              <a:t>02/02/2024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48F38D13-2E19-4E0E-E67B-368F882DD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BCFA71E6-5DC9-E225-70DB-429315F18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CB16-D494-4B74-9DD9-4AC772065F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6890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886D0A4-37B6-DC25-74D1-3683B783B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09D23DA0-44ED-6220-01CC-59E8892AC1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901A2C3C-D855-1CB4-E33A-FCD0ADFB92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D3D6C999-D8C1-1A39-7030-813EA07F3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3944-4526-4BE7-9750-E81C24FC8444}" type="datetimeFigureOut">
              <a:rPr lang="es-CO" smtClean="0"/>
              <a:t>02/02/2024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44A41953-B041-A6C7-FC84-FFD1C9AF5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930032CC-259F-6FD3-7062-E1A104BE1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CB16-D494-4B74-9DD9-4AC772065F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62646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89DB106-BDE5-F97A-10C6-808289B68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D8870C7F-FE06-71DD-58D2-B5EA9451F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8BE4C562-DAD6-FEE7-2E72-6EC58CBBBD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4F059E99-69CE-6157-A533-69FDCEF3BF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E3D0C5BF-6A7D-7681-752D-5F7B847368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624D7B6F-05A2-843B-98D9-2684DF2E5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3944-4526-4BE7-9750-E81C24FC8444}" type="datetimeFigureOut">
              <a:rPr lang="es-CO" smtClean="0"/>
              <a:t>02/02/2024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EB0D1509-6A69-5DB9-C7BF-817E96705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1BA8316B-A819-B6C2-926F-AFBF047E9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CB16-D494-4B74-9DD9-4AC772065F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0102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C215CA3-D926-F45D-A2C5-E275F77B7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0ED5E379-72DF-4C91-0DF3-1024D502D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3944-4526-4BE7-9750-E81C24FC8444}" type="datetimeFigureOut">
              <a:rPr lang="es-CO" smtClean="0"/>
              <a:t>02/02/2024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19FF0828-B6CB-E446-DAC5-2D3B9E8EB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ECA5B2ED-2BF1-B167-B7CD-AF12AC081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CB16-D494-4B74-9DD9-4AC772065F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8836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06BA118E-9D8A-5C30-1986-E0D9A7EAE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3944-4526-4BE7-9750-E81C24FC8444}" type="datetimeFigureOut">
              <a:rPr lang="es-CO" smtClean="0"/>
              <a:t>02/02/2024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A38DA126-357C-D639-8D4E-98E92E1FD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1D99EA18-94F0-F060-C351-0B81A30A6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CB16-D494-4B74-9DD9-4AC772065F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7567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7FBC30A-D3ED-CDCE-2CFC-D8848D433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CE1C5A8C-DE31-9982-9895-19A230E5D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0E9FCACE-FB50-4C7A-0EFB-740993D68C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2EC06212-63DB-A988-640E-6EF074B91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3944-4526-4BE7-9750-E81C24FC8444}" type="datetimeFigureOut">
              <a:rPr lang="es-CO" smtClean="0"/>
              <a:t>02/02/2024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48138A3D-AA61-A574-B9BA-B9595813A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297E3A83-5235-999B-99A9-A9937BE1C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CB16-D494-4B74-9DD9-4AC772065F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0545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25BEAE9-F506-25F5-F587-145A65BD0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753F9B19-19B8-F70E-783C-88F6D85DE4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379ECAF7-C519-53A7-0812-151535496E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F76EFE96-955C-3609-3A7F-BCD1DBB3A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3944-4526-4BE7-9750-E81C24FC8444}" type="datetimeFigureOut">
              <a:rPr lang="es-CO" smtClean="0"/>
              <a:t>02/02/2024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0B40DF5C-5C47-D1D5-5256-32C6168B8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11B52956-B8D6-F3B2-706D-1E9B5E7A2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CB16-D494-4B74-9DD9-4AC772065F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1142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0B1D277F-504A-2F0D-AA68-795A5C0C8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BDB759A7-7709-BDCD-B153-5182DC2BF9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1CA72913-9001-1E54-929C-188B91F007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F3944-4526-4BE7-9750-E81C24FC8444}" type="datetimeFigureOut">
              <a:rPr lang="es-CO" smtClean="0"/>
              <a:t>02/02/2024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C1D7BBD5-1652-C8E1-5302-A7DC471595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2E55A629-0DD6-5ED1-B078-83486629C9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2CB16-D494-4B74-9DD9-4AC772065F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4525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gestiondocumental@ins.gov.co" TargetMode="External"/><Relationship Id="rId3" Type="http://schemas.openxmlformats.org/officeDocument/2006/relationships/image" Target="../media/image2.png"/><Relationship Id="rId7" Type="http://schemas.openxmlformats.org/officeDocument/2006/relationships/hyperlink" Target="mailto:jbocanegra@ins.gov.co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n 23">
            <a:extLst>
              <a:ext uri="{FF2B5EF4-FFF2-40B4-BE49-F238E27FC236}">
                <a16:creationId xmlns="" xmlns:a16="http://schemas.microsoft.com/office/drawing/2014/main" id="{48A77530-0887-5705-BF41-7C5CC24F39C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" r="-1" b="3739"/>
          <a:stretch/>
        </p:blipFill>
        <p:spPr>
          <a:xfrm>
            <a:off x="-1523" y="5623487"/>
            <a:ext cx="12193524" cy="123451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42A4FC2C-047E-45A5-965D-8E1E3BF09BC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Rectángulo 14">
            <a:extLst>
              <a:ext uri="{FF2B5EF4-FFF2-40B4-BE49-F238E27FC236}">
                <a16:creationId xmlns="" xmlns:a16="http://schemas.microsoft.com/office/drawing/2014/main" id="{4178D735-4A8C-53DD-08A0-3BF034344369}"/>
              </a:ext>
            </a:extLst>
          </p:cNvPr>
          <p:cNvSpPr/>
          <p:nvPr/>
        </p:nvSpPr>
        <p:spPr>
          <a:xfrm>
            <a:off x="5079882" y="1911478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s-CO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26" name="Grupo 25">
            <a:extLst>
              <a:ext uri="{FF2B5EF4-FFF2-40B4-BE49-F238E27FC236}">
                <a16:creationId xmlns="" xmlns:a16="http://schemas.microsoft.com/office/drawing/2014/main" id="{37607C04-A67B-8118-064F-F2F9B9407169}"/>
              </a:ext>
            </a:extLst>
          </p:cNvPr>
          <p:cNvGrpSpPr/>
          <p:nvPr/>
        </p:nvGrpSpPr>
        <p:grpSpPr>
          <a:xfrm>
            <a:off x="144674" y="145503"/>
            <a:ext cx="11899604" cy="556956"/>
            <a:chOff x="102856" y="146955"/>
            <a:chExt cx="11899604" cy="556956"/>
          </a:xfrm>
        </p:grpSpPr>
        <p:pic>
          <p:nvPicPr>
            <p:cNvPr id="11" name="Imagen 10">
              <a:extLst>
                <a:ext uri="{FF2B5EF4-FFF2-40B4-BE49-F238E27FC236}">
                  <a16:creationId xmlns="" xmlns:a16="http://schemas.microsoft.com/office/drawing/2014/main" id="{5770EBE0-91DC-0517-668B-EFDC70B3936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8995"/>
            <a:stretch/>
          </p:blipFill>
          <p:spPr>
            <a:xfrm>
              <a:off x="102856" y="146955"/>
              <a:ext cx="1426268" cy="556956"/>
            </a:xfrm>
            <a:prstGeom prst="rect">
              <a:avLst/>
            </a:prstGeom>
          </p:spPr>
        </p:pic>
        <p:pic>
          <p:nvPicPr>
            <p:cNvPr id="14" name="Imagen 13">
              <a:extLst>
                <a:ext uri="{FF2B5EF4-FFF2-40B4-BE49-F238E27FC236}">
                  <a16:creationId xmlns="" xmlns:a16="http://schemas.microsoft.com/office/drawing/2014/main" id="{03EA2308-A2A9-664A-163F-3AF3CE02BFD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7024" t="15420" r="-2026" b="13450"/>
            <a:stretch/>
          </p:blipFill>
          <p:spPr>
            <a:xfrm>
              <a:off x="10930556" y="165965"/>
              <a:ext cx="1071904" cy="518937"/>
            </a:xfrm>
            <a:prstGeom prst="rect">
              <a:avLst/>
            </a:prstGeom>
          </p:spPr>
        </p:pic>
      </p:grpSp>
      <p:pic>
        <p:nvPicPr>
          <p:cNvPr id="23" name="Imagen 22">
            <a:extLst>
              <a:ext uri="{FF2B5EF4-FFF2-40B4-BE49-F238E27FC236}">
                <a16:creationId xmlns="" xmlns:a16="http://schemas.microsoft.com/office/drawing/2014/main" id="{91E0853A-BD0B-5E21-9CE2-99FC8093E68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95742" y="6101198"/>
            <a:ext cx="975875" cy="576758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="" xmlns:a16="http://schemas.microsoft.com/office/drawing/2014/main" id="{74820624-E6DA-1C71-5BA1-42FE6954665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96484"/>
            <a:ext cx="12188952" cy="70886"/>
          </a:xfrm>
          <a:prstGeom prst="rect">
            <a:avLst/>
          </a:prstGeom>
        </p:spPr>
      </p:pic>
      <p:sp>
        <p:nvSpPr>
          <p:cNvPr id="16" name="CuadroTexto 24">
            <a:extLst>
              <a:ext uri="{FF2B5EF4-FFF2-40B4-BE49-F238E27FC236}">
                <a16:creationId xmlns="" xmlns:a16="http://schemas.microsoft.com/office/drawing/2014/main" id="{4EE2C24E-7089-4DD4-BB80-894514E836BE}"/>
              </a:ext>
            </a:extLst>
          </p:cNvPr>
          <p:cNvSpPr txBox="1"/>
          <p:nvPr/>
        </p:nvSpPr>
        <p:spPr>
          <a:xfrm>
            <a:off x="2041741" y="284756"/>
            <a:ext cx="864295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solidFill>
                  <a:srgbClr val="74B7AD"/>
                </a:solidFill>
                <a:effectLst>
                  <a:outerShdw dist="6350" dir="2700000" algn="tl" rotWithShape="0">
                    <a:prstClr val="black"/>
                  </a:outerShdw>
                </a:effectLst>
                <a:latin typeface="Calibri" panose="020F0502020204030204" pitchFamily="34" charset="0"/>
              </a:rPr>
              <a:t>TRANSFERENCIAS DOCUMENTALES PRIMER SEMESTRE 2024</a:t>
            </a:r>
            <a:endParaRPr lang="es-CO" sz="3600" b="1" dirty="0">
              <a:solidFill>
                <a:srgbClr val="74B7AD"/>
              </a:solidFill>
              <a:effectLst>
                <a:outerShdw dist="6350" dir="2700000" algn="tl" rotWithShape="0">
                  <a:prstClr val="black"/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35601" y="1853881"/>
            <a:ext cx="597746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/>
              <a:t>Desde el Grupo de Gestión Documental  invitamos a realizar las</a:t>
            </a:r>
            <a:r>
              <a:rPr lang="es-CO" b="1" i="1" dirty="0" smtClean="0">
                <a:solidFill>
                  <a:srgbClr val="FF0000"/>
                </a:solidFill>
              </a:rPr>
              <a:t> Transferencias </a:t>
            </a:r>
            <a:r>
              <a:rPr lang="es-CO" b="1" i="1" dirty="0" smtClean="0"/>
              <a:t>Documentales Primarias </a:t>
            </a:r>
            <a:r>
              <a:rPr lang="es-CO" dirty="0" smtClean="0"/>
              <a:t>del primer semestre del año</a:t>
            </a:r>
            <a:r>
              <a:rPr lang="es-CO" dirty="0"/>
              <a:t> </a:t>
            </a:r>
            <a:r>
              <a:rPr lang="es-CO" dirty="0" smtClean="0"/>
              <a:t>2024 de acuerdo con el cronograma que se publica y al cual puede consultar en </a:t>
            </a:r>
            <a:r>
              <a:rPr lang="es-CO" dirty="0" smtClean="0">
                <a:solidFill>
                  <a:srgbClr val="FF0000"/>
                </a:solidFill>
              </a:rPr>
              <a:t>Transparencia</a:t>
            </a:r>
            <a:r>
              <a:rPr lang="es-CO" dirty="0" smtClean="0"/>
              <a:t> y adjunto a esta infografía.</a:t>
            </a:r>
          </a:p>
          <a:p>
            <a:endParaRPr lang="es-CO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CO" dirty="0" smtClean="0"/>
              <a:t>POE-AO3.0000-008 Transferencias Documentales Primarias</a:t>
            </a:r>
          </a:p>
          <a:p>
            <a:endParaRPr lang="es-CO" dirty="0" smtClean="0"/>
          </a:p>
          <a:p>
            <a:r>
              <a:rPr lang="es-CO" dirty="0" smtClean="0"/>
              <a:t>El cual se puede encontrar en el SIG, en el Proceso A03 de Gestión Documental.</a:t>
            </a:r>
          </a:p>
          <a:p>
            <a:endParaRPr lang="es-CO" dirty="0"/>
          </a:p>
          <a:p>
            <a:r>
              <a:rPr lang="es-CO" dirty="0" smtClean="0"/>
              <a:t>Para mayor información acerca del Proceso de Transferencia Documental Primaria, puede escribir a los correos </a:t>
            </a:r>
            <a:r>
              <a:rPr lang="es-CO" dirty="0" smtClean="0">
                <a:hlinkClick r:id="rId7"/>
              </a:rPr>
              <a:t>jbocanegra@ins.gov.co</a:t>
            </a:r>
            <a:r>
              <a:rPr lang="es-CO" dirty="0" smtClean="0"/>
              <a:t> y </a:t>
            </a:r>
            <a:r>
              <a:rPr lang="es-CO" dirty="0" smtClean="0">
                <a:hlinkClick r:id="rId8"/>
              </a:rPr>
              <a:t>gestiondocumental@ins.gov.co</a:t>
            </a:r>
            <a:endParaRPr lang="es-CO" dirty="0" smtClean="0"/>
          </a:p>
          <a:p>
            <a:endParaRPr lang="es-CO" dirty="0"/>
          </a:p>
        </p:txBody>
      </p:sp>
      <p:pic>
        <p:nvPicPr>
          <p:cNvPr id="2" name="Picture 2" descr="1.198 Ilustraciones de Archivar Documentos - Getty Images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964" y="2180371"/>
            <a:ext cx="3919367" cy="2291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Imagen 16"/>
          <p:cNvPicPr/>
          <p:nvPr/>
        </p:nvPicPr>
        <p:blipFill rotWithShape="1">
          <a:blip r:embed="rId10"/>
          <a:srcRect l="1696" t="22932" r="46538" b="27580"/>
          <a:stretch/>
        </p:blipFill>
        <p:spPr bwMode="auto">
          <a:xfrm>
            <a:off x="1076390" y="4519535"/>
            <a:ext cx="2905125" cy="15621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687101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071BDF6AC9B8EE40984FB89AFF42C2F8" ma:contentTypeVersion="1" ma:contentTypeDescription="Crear nuevo documento." ma:contentTypeScope="" ma:versionID="850a0e137abd6f24206f914a2e3e2a11">
  <xsd:schema xmlns:xsd="http://www.w3.org/2001/XMLSchema" xmlns:xs="http://www.w3.org/2001/XMLSchema" xmlns:p="http://schemas.microsoft.com/office/2006/metadata/properties" xmlns:ns2="3bfbf733-a6c3-488d-a481-abc1b690c7db" targetNamespace="http://schemas.microsoft.com/office/2006/metadata/properties" ma:root="true" ma:fieldsID="21696d0fe8cf0ebe98fbaf0918b860be" ns2:_="">
    <xsd:import namespace="3bfbf733-a6c3-488d-a481-abc1b690c7d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fbf733-a6c3-488d-a481-abc1b690c7d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3bfbf733-a6c3-488d-a481-abc1b690c7db">AVMXRNAJRR5T-1446058351-112</_dlc_DocId>
    <_dlc_DocIdUrl xmlns="3bfbf733-a6c3-488d-a481-abc1b690c7db">
      <Url>https://www.ins.gov.co/Transparencia/_layouts/15/DocIdRedir.aspx?ID=AVMXRNAJRR5T-1446058351-112</Url>
      <Description>AVMXRNAJRR5T-1446058351-112</Description>
    </_dlc_DocIdUrl>
  </documentManagement>
</p:properties>
</file>

<file path=customXml/itemProps1.xml><?xml version="1.0" encoding="utf-8"?>
<ds:datastoreItem xmlns:ds="http://schemas.openxmlformats.org/officeDocument/2006/customXml" ds:itemID="{C1A78358-D861-48A4-8396-98162D67D228}"/>
</file>

<file path=customXml/itemProps2.xml><?xml version="1.0" encoding="utf-8"?>
<ds:datastoreItem xmlns:ds="http://schemas.openxmlformats.org/officeDocument/2006/customXml" ds:itemID="{61A45323-2472-45F3-941F-6DB266F1ECEE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57F5DDBC-F6EB-487A-8463-DEE413B75214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73E2489-944F-493B-B8C7-23B62C04C89B}">
  <ds:schemaRefs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infopath/2007/PartnerControls"/>
    <ds:schemaRef ds:uri="http://purl.org/dc/terms/"/>
    <ds:schemaRef ds:uri="http://purl.org/dc/dcmitype/"/>
    <ds:schemaRef ds:uri="dc5999f7-1524-496f-baca-999f8631e659"/>
    <ds:schemaRef ds:uri="3bfbf733-a6c3-488d-a481-abc1b690c7db"/>
    <ds:schemaRef ds:uri="http://schemas.microsoft.com/sharepoint/v3"/>
    <ds:schemaRef ds:uri="c55f4233-694a-42b1-bd72-cc55cefea4b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85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Yenny Rocio Ruiz Beltran</dc:creator>
  <cp:lastModifiedBy>Gloria</cp:lastModifiedBy>
  <cp:revision>179</cp:revision>
  <dcterms:created xsi:type="dcterms:W3CDTF">2022-10-10T12:51:59Z</dcterms:created>
  <dcterms:modified xsi:type="dcterms:W3CDTF">2024-02-02T16:24:28Z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0x010100071BDF6AC9B8EE40984FB89AFF42C2F8</vt:lpwstr>
  </property>
  <property fmtid="{D5CDD505-2E9C-101B-9397-08002B2CF9AE}" pid="3" name="_dlc_DocIdItemGuid">
    <vt:lpwstr>123e3322-c8fb-44a7-bfa0-155e52926aff</vt:lpwstr>
  </property>
</Properties>
</file>